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72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68" r:id="rId5"/>
    <p:sldId id="269" r:id="rId6"/>
    <p:sldId id="259" r:id="rId7"/>
    <p:sldId id="278" r:id="rId8"/>
    <p:sldId id="260" r:id="rId9"/>
    <p:sldId id="261" r:id="rId10"/>
    <p:sldId id="270" r:id="rId11"/>
    <p:sldId id="271" r:id="rId12"/>
    <p:sldId id="267" r:id="rId13"/>
    <p:sldId id="262" r:id="rId14"/>
    <p:sldId id="272" r:id="rId15"/>
    <p:sldId id="273" r:id="rId16"/>
    <p:sldId id="263" r:id="rId17"/>
    <p:sldId id="264" r:id="rId18"/>
    <p:sldId id="279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46F890A9-2807-4EBB-B81D-B2AA78EC7F39}" styleName="濃色 2 - アクセント 5/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1" d="100"/>
          <a:sy n="151" d="100"/>
        </p:scale>
        <p:origin x="-112" y="-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C00965B-2A20-274C-8927-3C168C7DF7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745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5C644B7-93AA-5A48-974A-359EA6D5AA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31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ＭＳ Ｐ明朝" charset="-128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A257E6D-9427-C447-BD6A-55825D37D25C}" type="slidenum">
              <a:rPr lang="en-US" altLang="ja-JP" sz="1200"/>
              <a:pPr/>
              <a:t>8</a:t>
            </a:fld>
            <a:endParaRPr lang="en-US" altLang="ja-JP" sz="120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ja-JP" altLang="en-US">
                <a:ea typeface="ＭＳ Ｐ明朝" charset="0"/>
                <a:cs typeface="ＭＳ Ｐ明朝" charset="0"/>
              </a:rPr>
              <a:t>母集団＝データが全て得られている場合</a:t>
            </a:r>
            <a:endParaRPr lang="en-US" altLang="ja-JP">
              <a:ea typeface="ＭＳ Ｐ明朝" charset="0"/>
              <a:cs typeface="ＭＳ Ｐ明朝" charset="0"/>
            </a:endParaRPr>
          </a:p>
          <a:p>
            <a:r>
              <a:rPr lang="ja-JP" altLang="en-US">
                <a:ea typeface="ＭＳ Ｐ明朝" charset="0"/>
                <a:cs typeface="ＭＳ Ｐ明朝" charset="0"/>
              </a:rPr>
              <a:t>サンプル＝すべてのデータが得られない場合</a:t>
            </a:r>
            <a:endParaRPr lang="en-US" altLang="ja-JP">
              <a:ea typeface="ＭＳ Ｐ明朝" charset="0"/>
              <a:cs typeface="ＭＳ Ｐ明朝" charset="0"/>
            </a:endParaRPr>
          </a:p>
          <a:p>
            <a:endParaRPr lang="en-US" altLang="ja-JP">
              <a:ea typeface="ＭＳ Ｐ明朝" charset="0"/>
              <a:cs typeface="ＭＳ Ｐ明朝" charset="0"/>
            </a:endParaRPr>
          </a:p>
          <a:p>
            <a:endParaRPr lang="en-US" altLang="ja-JP">
              <a:ea typeface="ＭＳ Ｐ明朝" charset="0"/>
              <a:cs typeface="ＭＳ Ｐ明朝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948" y="609600"/>
            <a:ext cx="5404104" cy="3282696"/>
          </a:xfrm>
          <a:prstGeom prst="roundRect">
            <a:avLst>
              <a:gd name="adj" fmla="val 10522"/>
            </a:avLst>
          </a:prstGeom>
          <a:ln w="57150">
            <a:solidFill>
              <a:schemeClr val="bg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tIns="182880" bIns="18288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342900" indent="-342900" algn="ctr" defTabSz="914400" rtl="0" eaLnBrk="1" latinLnBrk="0" hangingPunct="1">
              <a:lnSpc>
                <a:spcPts val="5200"/>
              </a:lnSpc>
              <a:spcBef>
                <a:spcPts val="2000"/>
              </a:spcBef>
              <a:buSzPct val="80000"/>
              <a:buFont typeface="Wingdings" pitchFamily="2" charset="2"/>
              <a:buNone/>
              <a:defRPr sz="5400" b="1" i="0" kern="1200" baseline="0">
                <a:gradFill>
                  <a:gsLst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/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91000"/>
            <a:ext cx="5029200" cy="1447800"/>
          </a:xfrm>
          <a:effectLst/>
        </p:spPr>
        <p:txBody>
          <a:bodyPr rtlCol="0">
            <a:scene3d>
              <a:camera prst="orthographicFront"/>
              <a:lightRig rig="chilly" dir="t"/>
            </a:scene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i="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メイリオ"/>
                <a:ea typeface="メイリオ"/>
                <a:cs typeface="メイリオ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C8AB1-ADE3-8B45-943A-A38B9424A3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031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807293" cy="968189"/>
          </a:xfr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rtlCol="0" anchor="b"/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b="1" kern="1200" baseline="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807293" cy="3585882"/>
          </a:xfrm>
          <a:effectLst/>
        </p:spPr>
        <p:txBody>
          <a:bodyPr rtlCol="0">
            <a:scene3d>
              <a:camera prst="orthographicFront"/>
              <a:lightRig rig="chilly" dir="t"/>
            </a:scene3d>
          </a:bodyPr>
          <a:lstStyle>
            <a:lvl1pPr marL="0" indent="0">
              <a:lnSpc>
                <a:spcPct val="110000"/>
              </a:lnSpc>
              <a:buNone/>
              <a:defRPr sz="20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00600" y="671514"/>
            <a:ext cx="3810000" cy="4599734"/>
          </a:xfrm>
          <a:prstGeom prst="roundRect">
            <a:avLst>
              <a:gd name="adj" fmla="val 439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rtlCol="0">
            <a:noAutofit/>
            <a:scene3d>
              <a:camera prst="orthographicFront"/>
              <a:lightRig rig="chilly" dir="t"/>
            </a:scene3d>
            <a:sp3d extrusionH="6350">
              <a:bevelT w="19050" h="12700" prst="softRound"/>
              <a:extrusionClr>
                <a:schemeClr val="bg1"/>
              </a:extrusionClr>
            </a:sp3d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SzPct val="80000"/>
              <a:buFont typeface="Wingdings" pitchFamily="2" charset="2"/>
              <a:buNone/>
              <a:defRPr sz="24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innerShdw blurRad="63500" dist="25400" dir="10800000">
                    <a:schemeClr val="bg1">
                      <a:alpha val="50000"/>
                    </a:schemeClr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7DB26-8B51-1D40-9AD0-E2F19D9E63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410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30306"/>
            <a:ext cx="5484813" cy="11430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47839"/>
            <a:ext cx="7823200" cy="4316411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A5D99-E0BF-B741-9F4F-B1888E3525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3286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2082" y="389966"/>
            <a:ext cx="1524000" cy="5736198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399" y="644525"/>
            <a:ext cx="6399213" cy="5419726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85C15-0828-7346-8F3B-DDACF07C00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638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CB7E5-2641-2A4A-A087-D5AFE7C2A1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815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881187" y="631824"/>
            <a:ext cx="5407025" cy="3281363"/>
          </a:xfrm>
          <a:prstGeom prst="roundRect">
            <a:avLst>
              <a:gd name="adj" fmla="val 888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rtlCol="0">
            <a:scene3d>
              <a:camera prst="orthographicFront"/>
              <a:lightRig rig="chilly" dir="t"/>
            </a:scene3d>
          </a:bodyPr>
          <a:lstStyle>
            <a:lvl1pPr>
              <a:buNone/>
              <a:defRPr/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495800"/>
            <a:ext cx="7827264" cy="1219200"/>
          </a:xfrm>
        </p:spPr>
        <p:txBody>
          <a:bodyPr anchor="b"/>
          <a:lstStyle>
            <a:lvl1pPr>
              <a:lnSpc>
                <a:spcPts val="5200"/>
              </a:lnSpc>
              <a:defRPr sz="48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" y="5715000"/>
            <a:ext cx="7827264" cy="501000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0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21413"/>
            <a:ext cx="2133600" cy="300037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124200" y="6211888"/>
            <a:ext cx="2895600" cy="301625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6211888"/>
            <a:ext cx="2133600" cy="3016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C4B75C-4223-674C-AFA6-4B79C507FC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604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2424953"/>
            <a:ext cx="7823200" cy="1474788"/>
          </a:xfrm>
        </p:spPr>
        <p:txBody>
          <a:bodyPr anchor="b"/>
          <a:lstStyle>
            <a:lvl1pPr algn="ctr">
              <a:defRPr sz="4800" b="1" cap="none" baseline="0"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100" y="3913188"/>
            <a:ext cx="7823200" cy="554694"/>
          </a:xfrm>
        </p:spPr>
        <p:txBody>
          <a:bodyPr rtlCol="0"/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D58A5-400D-9547-86D4-D7B064BEA8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9682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47838"/>
            <a:ext cx="3563470" cy="4316786"/>
          </a:xfrm>
        </p:spPr>
        <p:txBody>
          <a:bodyPr/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47838"/>
            <a:ext cx="3565526" cy="4316786"/>
          </a:xfrm>
        </p:spPr>
        <p:txBody>
          <a:bodyPr/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B9415-E28E-4B49-9341-63C56F0DCD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264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8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398" y="2271713"/>
            <a:ext cx="3566160" cy="37929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471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471" y="2271713"/>
            <a:ext cx="3566160" cy="3792911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36BBC-900D-E341-BAD5-16D469C70E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456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CF9A9-287B-B74C-A91F-F162539B78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202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D783A-8A3F-504E-B5FB-BBDED26596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464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794760" cy="968189"/>
          </a:xfrm>
        </p:spPr>
        <p:txBody>
          <a:bodyPr anchor="b"/>
          <a:lstStyle>
            <a:lvl1pPr algn="l">
              <a:lnSpc>
                <a:spcPts val="4000"/>
              </a:lnSpc>
              <a:defRPr sz="3600" b="1"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58906"/>
            <a:ext cx="3794760" cy="5405719"/>
          </a:xfrm>
        </p:spPr>
        <p:txBody>
          <a:bodyPr/>
          <a:lstStyle>
            <a:lvl1pPr>
              <a:spcBef>
                <a:spcPts val="2000"/>
              </a:spcBef>
              <a:defRPr sz="2200">
                <a:effectLst/>
              </a:defRPr>
            </a:lvl1pPr>
            <a:lvl2pPr>
              <a:spcBef>
                <a:spcPts val="2000"/>
              </a:spcBef>
              <a:defRPr sz="2000">
                <a:effectLst/>
              </a:defRPr>
            </a:lvl2pPr>
            <a:lvl3pPr>
              <a:spcBef>
                <a:spcPts val="2000"/>
              </a:spcBef>
              <a:defRPr sz="1800">
                <a:effectLst/>
              </a:defRPr>
            </a:lvl3pPr>
            <a:lvl4pPr>
              <a:spcBef>
                <a:spcPts val="2000"/>
              </a:spcBef>
              <a:defRPr sz="1800">
                <a:effectLst/>
              </a:defRPr>
            </a:lvl4pPr>
            <a:lvl5pPr>
              <a:spcBef>
                <a:spcPts val="2000"/>
              </a:spcBef>
              <a:defRPr sz="1800"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794760" cy="3814482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0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ACA7B-D389-D648-8CF1-630496F8CE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914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3613" cy="1263650"/>
          </a:xfrm>
          <a:prstGeom prst="rect">
            <a:avLst/>
          </a:prstGeo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  <a:sp3d extrusionH="12700">
              <a:extrusionClr>
                <a:schemeClr val="bg1"/>
              </a:extrusionClr>
            </a:sp3d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7838"/>
            <a:ext cx="7313613" cy="4303712"/>
          </a:xfrm>
          <a:prstGeom prst="rect">
            <a:avLst/>
          </a:prstGeom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  <a:sp3d extrusionH="6350">
              <a:extrusionClr>
                <a:schemeClr val="bg1"/>
              </a:extrusionClr>
            </a:sp3d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26175"/>
            <a:ext cx="2133600" cy="277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26175"/>
            <a:ext cx="2895600" cy="277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26175"/>
            <a:ext cx="2133600" cy="2778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7F7F7F"/>
                </a:solidFill>
                <a:latin typeface="Corbel" charset="0"/>
              </a:defRPr>
            </a:lvl1pPr>
          </a:lstStyle>
          <a:p>
            <a:pPr>
              <a:defRPr/>
            </a:pPr>
            <a:fld id="{7CC0530F-FDCF-664B-9DC6-1DB88B7BC9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6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1pPr>
      <a:lvl2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2pPr>
      <a:lvl3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3pPr>
      <a:lvl4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4pPr>
      <a:lvl5pPr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5pPr>
      <a:lvl6pPr marL="4572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6pPr>
      <a:lvl7pPr marL="9144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7pPr>
      <a:lvl8pPr marL="13716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8pPr>
      <a:lvl9pPr marL="1828800" algn="ctr" rtl="0" fontAlgn="base">
        <a:lnSpc>
          <a:spcPts val="5600"/>
        </a:lnSpc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メイリオ" charset="0"/>
          <a:ea typeface="メイリオ" charset="0"/>
          <a:cs typeface="メイリオ" charset="0"/>
        </a:defRPr>
      </a:lvl9pPr>
    </p:titleStyle>
    <p:bodyStyle>
      <a:lvl1pPr marL="342900" indent="-342900" algn="l" rtl="0" fontAlgn="base">
        <a:spcBef>
          <a:spcPts val="2000"/>
        </a:spcBef>
        <a:spcAft>
          <a:spcPct val="0"/>
        </a:spcAft>
        <a:buSzPct val="80000"/>
        <a:buFont typeface="Wingdings" charset="0"/>
        <a:buChar char="l"/>
        <a:defRPr kumimoji="1" sz="24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1pPr>
      <a:lvl2pPr marL="685800" indent="-3365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sz="22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2pPr>
      <a:lvl3pPr marL="1035050" indent="-3492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sz="2000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3pPr>
      <a:lvl4pPr marL="1371600" indent="-3365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4pPr>
      <a:lvl5pPr marL="1720850" indent="-349250" algn="l" rtl="0" fontAlgn="base">
        <a:spcBef>
          <a:spcPct val="20000"/>
        </a:spcBef>
        <a:spcAft>
          <a:spcPct val="0"/>
        </a:spcAft>
        <a:buSzPct val="80000"/>
        <a:buFont typeface="Wingdings" charset="0"/>
        <a:buChar char="l"/>
        <a:defRPr kumimoji="1" b="1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latin typeface="メイリオ"/>
          <a:ea typeface="メイリオ"/>
          <a:cs typeface="メイリオ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Excel_97_-_2004_______1.xls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Microsoft_Excel_97_-_2004_______2.xls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648" y="692696"/>
            <a:ext cx="6518476" cy="328269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dirty="0"/>
              <a:t>1</a:t>
            </a:r>
            <a:r>
              <a:rPr lang="ja-JP" altLang="en-US" dirty="0"/>
              <a:t>時限で理解</a:t>
            </a:r>
            <a:r>
              <a:rPr lang="ja-JP" altLang="en-US" dirty="0" smtClean="0"/>
              <a:t>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統計</a:t>
            </a:r>
            <a:r>
              <a:rPr lang="ja-JP" altLang="en-US" dirty="0"/>
              <a:t>の基礎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720" y="4653136"/>
            <a:ext cx="5029200" cy="1447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応用情報処理</a:t>
            </a:r>
            <a:r>
              <a:rPr lang="en-US" altLang="ja-JP" dirty="0"/>
              <a:t>II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dirty="0" smtClean="0"/>
              <a:t>2013/</a:t>
            </a:r>
            <a:r>
              <a:rPr lang="en-US" altLang="ja-JP" dirty="0" smtClean="0"/>
              <a:t>11</a:t>
            </a:r>
            <a:r>
              <a:rPr lang="en-US" altLang="ja-JP" dirty="0" smtClean="0"/>
              <a:t>/29</a:t>
            </a:r>
            <a:endParaRPr lang="en-US" altLang="ja-JP" dirty="0" smtClean="0"/>
          </a:p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講師：新居雅行</a:t>
            </a:r>
            <a:endParaRPr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平均の求め方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身長が167,158,173,159の平均値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もちろん、(167+158+173+159)÷4=164.25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ちょっと考えよう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164.25の意味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この</a:t>
            </a:r>
            <a:r>
              <a:rPr lang="en-US" altLang="ja-JP" dirty="0" smtClean="0"/>
              <a:t>4</a:t>
            </a:r>
            <a:r>
              <a:rPr lang="ja-JP" altLang="en-US" dirty="0" smtClean="0"/>
              <a:t>人の中には、164.25</a:t>
            </a:r>
            <a:r>
              <a:rPr lang="ja-JP" altLang="en-US" dirty="0"/>
              <a:t>という身長のやつはいないぞ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実は「比較」において意味がある数値。比較の方法は検定などとも呼ばれている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4000" dirty="0" smtClean="0"/>
              <a:t>平均を求める方法</a:t>
            </a:r>
            <a:endParaRPr lang="ja-JP" altLang="en-US" sz="40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こんなデータがある</a:t>
            </a:r>
            <a:r>
              <a:rPr lang="ja-JP" altLang="en-US" dirty="0" smtClean="0"/>
              <a:t>とする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以下の計算式で平均値を求められる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 (</a:t>
            </a:r>
            <a:r>
              <a:rPr lang="ja-JP" altLang="en-US" dirty="0"/>
              <a:t>(4000×3)+(6000×5)+(8000×9)</a:t>
            </a:r>
            <a:br>
              <a:rPr lang="ja-JP" altLang="en-US" dirty="0"/>
            </a:br>
            <a:r>
              <a:rPr lang="ja-JP" altLang="en-US" dirty="0"/>
              <a:t>+(10000×4))÷(3+5+9+4)</a:t>
            </a:r>
            <a:r>
              <a:rPr lang="ja-JP" altLang="en-US" dirty="0" smtClean="0"/>
              <a:t>=</a:t>
            </a:r>
            <a:r>
              <a:rPr lang="en-US" altLang="ja-JP" dirty="0" smtClean="0"/>
              <a:t>7333.33…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要はヒストグラム</a:t>
            </a:r>
            <a:endParaRPr lang="ja-JP" altLang="en-US" dirty="0"/>
          </a:p>
        </p:txBody>
      </p:sp>
      <p:graphicFrame>
        <p:nvGraphicFramePr>
          <p:cNvPr id="60446" name="Group 30"/>
          <p:cNvGraphicFramePr>
            <a:graphicFrameLocks noGrp="1"/>
          </p:cNvGraphicFramePr>
          <p:nvPr/>
        </p:nvGraphicFramePr>
        <p:xfrm>
          <a:off x="684213" y="4005263"/>
          <a:ext cx="3429000" cy="2209800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1714500"/>
                <a:gridCol w="1714500"/>
              </a:tblGrid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6000円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8000円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10000円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4人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6644" name="グラフ 1"/>
          <p:cNvGraphicFramePr>
            <a:graphicFrameLocks/>
          </p:cNvGraphicFramePr>
          <p:nvPr/>
        </p:nvGraphicFramePr>
        <p:xfrm>
          <a:off x="4521200" y="3738563"/>
          <a:ext cx="4325938" cy="270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r:id="rId4" imgW="4321707" imgH="2712496" progId="Excel.Chart.8">
                  <p:embed/>
                </p:oleObj>
              </mc:Choice>
              <mc:Fallback>
                <p:oleObj r:id="rId4" imgW="4321707" imgH="2712496" progId="Excel.Chart.8">
                  <p:embed/>
                  <p:pic>
                    <p:nvPicPr>
                      <p:cNvPr id="0" name="グラフ 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738563"/>
                        <a:ext cx="4325938" cy="270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分散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データの散らばり具合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平均値との差を2乗した値は、はずれ値になるほど大きな数値になる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しかも2乗するので、はずれればはずれるほど、その傾向が増幅される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その平均値をとって「分散」と</a:t>
            </a:r>
            <a:r>
              <a:rPr lang="ja-JP" altLang="en-US" dirty="0" smtClean="0"/>
              <a:t>呼ぶ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前のプレゼンの図の場合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((4000-7333)^2*3+(6000</a:t>
            </a:r>
            <a:r>
              <a:rPr lang="en-US" altLang="ja-JP" dirty="0"/>
              <a:t>-7333)^2</a:t>
            </a:r>
            <a:r>
              <a:rPr lang="en-US" altLang="ja-JP" dirty="0" smtClean="0"/>
              <a:t>*5+(8000</a:t>
            </a:r>
            <a:r>
              <a:rPr lang="en-US" altLang="ja-JP" dirty="0"/>
              <a:t>-7333)^2</a:t>
            </a:r>
            <a:r>
              <a:rPr lang="en-US" altLang="ja-JP" dirty="0" smtClean="0"/>
              <a:t>*9+(10000</a:t>
            </a:r>
            <a:r>
              <a:rPr lang="en-US" altLang="ja-JP" dirty="0"/>
              <a:t>-7333)^2</a:t>
            </a:r>
            <a:r>
              <a:rPr lang="en-US" altLang="ja-JP" dirty="0" smtClean="0"/>
              <a:t>*4)/21 = 3555555.5…</a:t>
            </a:r>
            <a:endParaRPr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標準偏差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分散の単位は、元データの2乗になっているので、単位も2乗になる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だから、そのルートを取れば単位は揃う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結果的に散らばり具合を示す指標としての標準偏差が</a:t>
            </a:r>
            <a:r>
              <a:rPr lang="ja-JP" altLang="en-US" dirty="0" smtClean="0"/>
              <a:t>求められる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前のプレゼンの図の場合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3555555</a:t>
            </a:r>
            <a:r>
              <a:rPr lang="ja-JP" altLang="en-US" dirty="0" smtClean="0"/>
              <a:t>のルート</a:t>
            </a:r>
            <a:r>
              <a:rPr lang="en-US" altLang="ja-JP" dirty="0" smtClean="0"/>
              <a:t>=1885.618…</a:t>
            </a:r>
            <a:endParaRPr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サンプリングと母集団</a:t>
            </a:r>
            <a:endParaRPr lang="ja-JP" altLang="en-US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同じ統計値でも場面で異なる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母集団：クラスの試験の成績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サンプリング：クラスの試験の成績はその学校の学力を示すものだ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サンプリング結果から、母集団の統計値を推定する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平均値の推定値＝サンプルの平均値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分散の推定値＝ちょっと式が</a:t>
            </a:r>
            <a:r>
              <a:rPr lang="ja-JP" altLang="en-US" dirty="0" smtClean="0"/>
              <a:t>変わる</a:t>
            </a:r>
            <a:r>
              <a:rPr lang="en-US" altLang="ja-JP" dirty="0" smtClean="0"/>
              <a:t>→</a:t>
            </a:r>
            <a:r>
              <a:rPr lang="ja-JP" altLang="en-US" dirty="0" smtClean="0"/>
              <a:t>これを「標本標準偏差」と呼ぶ</a:t>
            </a:r>
            <a:endParaRPr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標本標準</a:t>
            </a:r>
            <a:r>
              <a:rPr lang="ja-JP" altLang="en-US" dirty="0" smtClean="0"/>
              <a:t>偏差</a:t>
            </a:r>
            <a:endParaRPr lang="ja-JP" alt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平均値との差の2乗値を、（個数-1）で割る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そのルートが標本標準偏差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つまり、少し大きくなる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数学的には証明などができるのだが、考え方として、ばらつきは広がる可能性があると</a:t>
            </a:r>
            <a:r>
              <a:rPr lang="ja-JP" altLang="en-US" dirty="0" smtClean="0"/>
              <a:t>考える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前のプレゼンの図の場合</a:t>
            </a:r>
            <a:endParaRPr lang="en-US" altLang="ja-JP" dirty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/>
              <a:t>((4000-7333)^2*3+(6000-7333)^2*5+(8000-7333)^2*9+(10000-7333)^2*4)</a:t>
            </a:r>
            <a:r>
              <a:rPr lang="en-US" altLang="ja-JP" dirty="0" smtClean="0"/>
              <a:t>/(</a:t>
            </a:r>
            <a:r>
              <a:rPr lang="en-US" altLang="ja-JP" dirty="0" smtClean="0">
                <a:solidFill>
                  <a:srgbClr val="FF0000"/>
                </a:solidFill>
              </a:rPr>
              <a:t>21-1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の平方根</a:t>
            </a:r>
            <a:r>
              <a:rPr lang="en-US" altLang="ja-JP" dirty="0" smtClean="0"/>
              <a:t> ≈ 1932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endParaRPr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確率分布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縦軸に確率を取る</a:t>
            </a:r>
            <a:endParaRPr lang="en-US" altLang="ja-JP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</a:t>
            </a:r>
            <a:r>
              <a:rPr lang="ja-JP" altLang="en-US" dirty="0"/>
              <a:t>には関数で表現される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要はヒストグラム</a:t>
            </a:r>
          </a:p>
        </p:txBody>
      </p:sp>
      <p:graphicFrame>
        <p:nvGraphicFramePr>
          <p:cNvPr id="45087" name="Group 31"/>
          <p:cNvGraphicFramePr>
            <a:graphicFrameLocks noGrp="1"/>
          </p:cNvGraphicFramePr>
          <p:nvPr/>
        </p:nvGraphicFramePr>
        <p:xfrm>
          <a:off x="250825" y="4149725"/>
          <a:ext cx="4392613" cy="2232024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1464204"/>
                <a:gridCol w="912128"/>
                <a:gridCol w="2016281"/>
              </a:tblGrid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3/21=14%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6000円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5/21=24%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8000円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9/21=43%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10000円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4人</a:t>
                      </a:r>
                      <a:endParaRPr kumimoji="1" lang="ja-JP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ja-JP" altLang="en-US" sz="2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</a:rPr>
                        <a:t>4/21=19%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5" marB="45715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769" name="グラフ 5"/>
          <p:cNvGraphicFramePr>
            <a:graphicFrameLocks/>
          </p:cNvGraphicFramePr>
          <p:nvPr/>
        </p:nvGraphicFramePr>
        <p:xfrm>
          <a:off x="4665663" y="3954463"/>
          <a:ext cx="4324350" cy="270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r:id="rId4" imgW="4327802" imgH="2706400" progId="Excel.Chart.8">
                  <p:embed/>
                </p:oleObj>
              </mc:Choice>
              <mc:Fallback>
                <p:oleObj r:id="rId4" imgW="4327802" imgH="2706400" progId="Excel.Chart.8">
                  <p:embed/>
                  <p:pic>
                    <p:nvPicPr>
                      <p:cNvPr id="0" name="グラフ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3954463"/>
                        <a:ext cx="4324350" cy="270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正規分布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確率分布の代表的な</a:t>
            </a:r>
            <a:r>
              <a:rPr lang="ja-JP" altLang="en-US" dirty="0" smtClean="0"/>
              <a:t>形式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平均値を中心に分布は左右対称になり、平均値から離れるほど頻度が低下する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偶然が重なることによって、正規分布になるとされている</a:t>
            </a:r>
          </a:p>
        </p:txBody>
      </p:sp>
      <p:pic>
        <p:nvPicPr>
          <p:cNvPr id="32771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978275"/>
            <a:ext cx="514350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テキスト ボックス 2"/>
          <p:cNvSpPr txBox="1">
            <a:spLocks noChangeArrowheads="1"/>
          </p:cNvSpPr>
          <p:nvPr/>
        </p:nvSpPr>
        <p:spPr bwMode="auto">
          <a:xfrm>
            <a:off x="6732588" y="6524625"/>
            <a:ext cx="231616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pl-PL" altLang="ja-JP" sz="1000"/>
              <a:t>http://www.weblio.jp/content/</a:t>
            </a:r>
            <a:r>
              <a:rPr lang="ja-JP" altLang="pl-PL" sz="1000"/>
              <a:t>正規分布</a:t>
            </a:r>
            <a:endParaRPr lang="ja-JP" altLang="en-US" sz="1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正規分布であるなら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もし、測定値が正規分布であると言えるなら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計算された平均値と標本標準偏差は、母集団の平均値と標準偏差の最も確かな推定値である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平均値</a:t>
            </a:r>
            <a:r>
              <a:rPr lang="en-US" altLang="ja-JP" dirty="0" smtClean="0"/>
              <a:t>±</a:t>
            </a:r>
            <a:r>
              <a:rPr lang="ja-JP" altLang="en-US" dirty="0" smtClean="0"/>
              <a:t>標本標準偏差の間に、測定値の</a:t>
            </a:r>
            <a:r>
              <a:rPr lang="en-US" altLang="ja-JP" dirty="0" smtClean="0"/>
              <a:t>34.1×2=68.2%</a:t>
            </a:r>
            <a:r>
              <a:rPr lang="ja-JP" altLang="en-US" dirty="0" smtClean="0"/>
              <a:t>のものが含まれるだろう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平均値</a:t>
            </a:r>
            <a:r>
              <a:rPr lang="en-US" altLang="ja-JP" dirty="0" smtClean="0"/>
              <a:t>±2×</a:t>
            </a:r>
            <a:r>
              <a:rPr lang="ja-JP" altLang="en-US" dirty="0" smtClean="0"/>
              <a:t>標本標準偏差の間に、測定値の約</a:t>
            </a:r>
            <a:r>
              <a:rPr lang="en-US" altLang="ja-JP" dirty="0" smtClean="0"/>
              <a:t>96%</a:t>
            </a:r>
            <a:r>
              <a:rPr lang="ja-JP" altLang="en-US" dirty="0" smtClean="0"/>
              <a:t>のものが含まれるだろう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前の例：</a:t>
            </a:r>
            <a:r>
              <a:rPr lang="en-US" altLang="ja-JP" dirty="0" smtClean="0"/>
              <a:t>3469〜11198</a:t>
            </a:r>
            <a:r>
              <a:rPr lang="ja-JP" altLang="en-US" dirty="0" smtClean="0"/>
              <a:t>の範囲に</a:t>
            </a:r>
            <a:r>
              <a:rPr lang="en-US" altLang="ja-JP" dirty="0" smtClean="0"/>
              <a:t>96%</a:t>
            </a:r>
            <a:r>
              <a:rPr lang="ja-JP" altLang="en-US" dirty="0" smtClean="0"/>
              <a:t>のデータが含まれるだろう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問題は、本当に正規分布するのかどうか？</a:t>
            </a:r>
            <a:endParaRPr lang="en-US" altLang="ja-JP" dirty="0" smtClean="0"/>
          </a:p>
          <a:p>
            <a:pPr lvl="1">
              <a:defRPr/>
            </a:pPr>
            <a:endParaRPr lang="en-US" altLang="ja-JP" dirty="0" smtClean="0"/>
          </a:p>
          <a:p>
            <a:pPr lvl="1">
              <a:defRPr/>
            </a:pPr>
            <a:endParaRPr lang="en-US" altLang="ja-JP" dirty="0" smtClean="0"/>
          </a:p>
          <a:p>
            <a:pPr lvl="1">
              <a:defRPr/>
            </a:pPr>
            <a:endParaRPr lang="ja-JP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推定と検定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fontScale="92500"/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推定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統計量をもとに、ある確率で当たるという前提をおいて、区間などを求める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検定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実験</a:t>
            </a:r>
            <a:r>
              <a:rPr lang="ja-JP" altLang="en-US" dirty="0"/>
              <a:t>や調査の「結果」に使われることがよく</a:t>
            </a:r>
            <a:r>
              <a:rPr lang="ja-JP" altLang="en-US" dirty="0" smtClean="0"/>
              <a:t>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統計値（平均値と標準偏差）の</a:t>
            </a:r>
            <a:r>
              <a:rPr lang="ja-JP" altLang="en-US" dirty="0" smtClean="0"/>
              <a:t>ペアに対し、仮説として「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つの測定値は等しい」を立てる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その仮説は間違いであるという場合において意味がある（帰無仮説）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en-US" altLang="ja-JP" dirty="0" smtClean="0"/>
              <a:t>2</a:t>
            </a:r>
            <a:r>
              <a:rPr lang="ja-JP" altLang="en-US" dirty="0" smtClean="0"/>
              <a:t>つの測定値は「同じではない」ということを「違っている」とみなすのがある意味では検定の核心である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今日の目的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統計は難しい、けど知らずにパソコンに向かってやり方だけ勉強しても仕方ない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だけど、まじめに勉強する機会も少ない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まじめに勉強することを勧めるが、最低限の知識を今日の1時限で詰め込む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各種の統計解析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分散分析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回帰分析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多変量解析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これらは、データの傾向を語るのに使われる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統計の勉強方法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とにかくなにか1冊は破読すること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必ず、サンプルのデータを自分の手で計算をしてみること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どんな複雑な解析手法でも、一度は手作業で解くこと。それから、コンピュータを使うように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統計とは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過去に起こった事実を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あくまで事実を求めるというスタンスが基本にある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数値的に評価するもの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定性的に評価するものではない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/>
              <a:t>すなわち、現象や実態を、客観的に判断するためのよりどころとしての統計がある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統計は数学の1分野である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数字を求め、数字を評価の基礎とする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数字を求めるためには計算が必要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しかしながら、鶴亀算じゃあるまいし、手順化は手詰まりになる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そこで、数式をベースにした一般化が図られる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微積分（解析学）の基礎の上にあるので、それを知らないと厳しい面も</a:t>
            </a:r>
            <a:r>
              <a:rPr lang="ja-JP" altLang="en-US" dirty="0" smtClean="0"/>
              <a:t>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数学の強みと大変な面は、いずれも「一般化」されているという点である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/>
              <a:t>数学と統計学</a:t>
            </a:r>
            <a:r>
              <a:rPr lang="ja-JP" altLang="en-US" dirty="0" smtClean="0"/>
              <a:t>の違い</a:t>
            </a:r>
            <a:endParaRPr lang="ja-JP" alt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イコールは、実は＝ではない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例えば、平均値</a:t>
            </a:r>
            <a:r>
              <a:rPr lang="en-US" altLang="ja-JP" dirty="0" smtClean="0"/>
              <a:t>=</a:t>
            </a:r>
            <a:r>
              <a:rPr lang="ja-JP" altLang="en-US" dirty="0" smtClean="0"/>
              <a:t>合計</a:t>
            </a:r>
            <a:r>
              <a:rPr lang="en-US" altLang="ja-JP" dirty="0" smtClean="0"/>
              <a:t>÷</a:t>
            </a:r>
            <a:r>
              <a:rPr lang="ja-JP" altLang="en-US" dirty="0" smtClean="0"/>
              <a:t>個数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このイコールは何を意味するか？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公式</a:t>
            </a:r>
            <a:r>
              <a:rPr lang="ja-JP" altLang="en-US" dirty="0"/>
              <a:t>にあてはめて求めた数値は、実は推定値であるというのが一般的なスタンス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真</a:t>
            </a:r>
            <a:r>
              <a:rPr lang="ja-JP" altLang="en-US" dirty="0"/>
              <a:t>の意味でのイコールではない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</a:t>
            </a:r>
            <a:r>
              <a:rPr lang="ja-JP" altLang="en-US" dirty="0"/>
              <a:t>な意味ではイコールで</a:t>
            </a:r>
            <a:r>
              <a:rPr lang="ja-JP" altLang="en-US" dirty="0" smtClean="0"/>
              <a:t>かまわない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計算結果を求めるという意味ではイコールである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確率と統計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確率は、どちらかというと未来に起こるできごとを、数学的に推定するといった世界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したがって、起こってもいないことをあれこれ言うというこれも不思議な世界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ただし、確率を求めるよりどころは統計にあるというのが</a:t>
            </a:r>
            <a:r>
              <a:rPr lang="ja-JP" altLang="en-US" dirty="0" smtClean="0"/>
              <a:t>一般的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確率論によるモデル化をベースに統計がある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数学的な意味付けは、確率の考え方が基本にある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確率の例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ja-JP" altLang="en-US" dirty="0" smtClean="0"/>
              <a:t>サイコロを</a:t>
            </a:r>
            <a:r>
              <a:rPr lang="en-US" altLang="ja-JP" dirty="0" smtClean="0"/>
              <a:t>2</a:t>
            </a:r>
            <a:r>
              <a:rPr lang="ja-JP" altLang="en-US" dirty="0" smtClean="0"/>
              <a:t>つ振って、同じ目が出る確率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サイコロの</a:t>
            </a:r>
            <a:r>
              <a:rPr lang="en-US" altLang="ja-JP" dirty="0" smtClean="0"/>
              <a:t>6</a:t>
            </a:r>
            <a:r>
              <a:rPr lang="ja-JP" altLang="en-US" dirty="0" smtClean="0"/>
              <a:t>面は、同じ確率（</a:t>
            </a:r>
            <a:r>
              <a:rPr lang="en-US" altLang="ja-JP" dirty="0" smtClean="0"/>
              <a:t>1/6</a:t>
            </a:r>
            <a:r>
              <a:rPr lang="ja-JP" altLang="en-US" dirty="0" smtClean="0"/>
              <a:t>）で出てくる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組み合わせは、</a:t>
            </a:r>
            <a:r>
              <a:rPr lang="en-US" altLang="ja-JP" dirty="0" smtClean="0"/>
              <a:t>6×6=36</a:t>
            </a:r>
            <a:r>
              <a:rPr lang="ja-JP" altLang="en-US" dirty="0" smtClean="0"/>
              <a:t>通り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同じ目が出るのは全部で</a:t>
            </a:r>
            <a:r>
              <a:rPr lang="en-US" altLang="ja-JP" dirty="0" smtClean="0"/>
              <a:t>6</a:t>
            </a:r>
            <a:r>
              <a:rPr lang="ja-JP" altLang="en-US" dirty="0" smtClean="0"/>
              <a:t>通り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従って、</a:t>
            </a:r>
            <a:r>
              <a:rPr lang="en-US" altLang="ja-JP" dirty="0" smtClean="0"/>
              <a:t>1/6=0.16…(17%)</a:t>
            </a:r>
          </a:p>
          <a:p>
            <a:pPr>
              <a:defRPr/>
            </a:pPr>
            <a:r>
              <a:rPr lang="ja-JP" altLang="en-US" dirty="0" smtClean="0"/>
              <a:t>確率の数値は解釈が必要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たとえば、</a:t>
            </a:r>
            <a:r>
              <a:rPr lang="en-US" altLang="ja-JP" dirty="0" smtClean="0"/>
              <a:t>100</a:t>
            </a:r>
            <a:r>
              <a:rPr lang="ja-JP" altLang="en-US" dirty="0" smtClean="0"/>
              <a:t>回振り、同じ目が出る回数をカウントする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いつも、</a:t>
            </a:r>
            <a:r>
              <a:rPr lang="en-US" altLang="ja-JP" dirty="0" smtClean="0"/>
              <a:t>17</a:t>
            </a:r>
            <a:r>
              <a:rPr lang="ja-JP" altLang="en-US" dirty="0" smtClean="0"/>
              <a:t>回とは限らない、</a:t>
            </a:r>
            <a:r>
              <a:rPr lang="en-US" altLang="ja-JP" dirty="0" smtClean="0"/>
              <a:t>13</a:t>
            </a:r>
            <a:r>
              <a:rPr lang="ja-JP" altLang="en-US" dirty="0" smtClean="0"/>
              <a:t>回かもしれないが、</a:t>
            </a:r>
            <a:r>
              <a:rPr lang="en-US" altLang="ja-JP" dirty="0" smtClean="0"/>
              <a:t>20</a:t>
            </a:r>
            <a:r>
              <a:rPr lang="ja-JP" altLang="en-US" dirty="0" smtClean="0"/>
              <a:t>回かもしれない</a:t>
            </a:r>
            <a:endParaRPr lang="en-US" altLang="ja-JP" dirty="0" smtClean="0"/>
          </a:p>
          <a:p>
            <a:pPr lvl="1">
              <a:defRPr/>
            </a:pPr>
            <a:r>
              <a:rPr lang="en-US" altLang="ja-JP" dirty="0" smtClean="0"/>
              <a:t>100</a:t>
            </a:r>
            <a:r>
              <a:rPr lang="ja-JP" altLang="en-US" dirty="0" smtClean="0"/>
              <a:t>回の試行をたくさん行うと、恐らく</a:t>
            </a:r>
            <a:r>
              <a:rPr lang="en-US" altLang="ja-JP" dirty="0" smtClean="0"/>
              <a:t>17</a:t>
            </a:r>
            <a:r>
              <a:rPr lang="ja-JP" altLang="en-US" dirty="0" smtClean="0"/>
              <a:t>回の場合がいちばん多くなるはず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dirty="0" smtClean="0"/>
              <a:t>統計の非常</a:t>
            </a:r>
            <a:r>
              <a:rPr lang="ja-JP" altLang="en-US" dirty="0"/>
              <a:t>に重要な概念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fontScale="92500" lnSpcReduction="10000"/>
            <a:scene3d>
              <a:camera prst="orthographicFront"/>
              <a:lightRig rig="chilly" dir="t"/>
            </a:scene3d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母集団と</a:t>
            </a:r>
            <a:r>
              <a:rPr lang="ja-JP" altLang="en-US" dirty="0" smtClean="0"/>
              <a:t>サンプル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測定値は元データなのか、元データの一部を取り出した者なのか？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事象は確率的に発生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一見ランダムに見えても、一定の統計モデルに従う</a:t>
            </a:r>
            <a:endParaRPr lang="en-US" altLang="ja-JP" dirty="0" smtClean="0"/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 smtClean="0"/>
              <a:t>言い換えれば、統計モデルに合致する部分を見つける</a:t>
            </a:r>
            <a:endParaRPr lang="ja-JP" altLang="en-US" dirty="0"/>
          </a:p>
          <a:p>
            <a:pPr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平均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これを理解できれば統計は制覇したものと同じ！というのは言い過ぎかも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dirty="0"/>
              <a:t>しかし、あまりに意味が深く、勉強して、勉強して、行き着いたのは平均だった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1"/>
            <a:ext cx="7313613" cy="1264024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/>
              <a:t>平均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7838"/>
            <a:ext cx="7313613" cy="4303338"/>
          </a:xfrm>
        </p:spPr>
        <p:txBody>
          <a:bodyPr rtlCol="0">
            <a:normAutofit lnSpcReduction="10000"/>
            <a:scene3d>
              <a:camera prst="orthographicFront"/>
              <a:lightRig rig="chilly" dir="t"/>
            </a:scene3d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求め方はもう説明は必要ないでしょう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合計を個数で割る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平均の意味は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誤差がいちばん少ない数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800"/>
              <a:t>非常に誤解しやすい点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単に計算方法を知っているのは何の意味もない。たとえば、1人の人の身長と体重の平均値は何か意味はあるか？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l"/>
              <a:defRPr/>
            </a:pPr>
            <a:r>
              <a:rPr lang="ja-JP" altLang="en-US" sz="2400"/>
              <a:t>統計のポイントになるが、常に「意味」「背景」を頭にいれておくことが大切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タジオ">
  <a:themeElements>
    <a:clrScheme name="インスピレーション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スタジオ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スタジオ">
      <a:fillStyleLst>
        <a:solidFill>
          <a:schemeClr val="phClr"/>
        </a:solidFill>
        <a:gradFill rotWithShape="1">
          <a:gsLst>
            <a:gs pos="3800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</a:schemeClr>
            </a:gs>
            <a:gs pos="60000">
              <a:schemeClr val="phClr">
                <a:tint val="100000"/>
                <a:shade val="60000"/>
                <a:alpha val="100000"/>
                <a:satMod val="100000"/>
                <a:lumMod val="100000"/>
              </a:schemeClr>
            </a:gs>
            <a:gs pos="100000">
              <a:schemeClr val="phClr">
                <a:shade val="20000"/>
                <a:satMod val="100000"/>
                <a:lumMod val="100000"/>
              </a:schemeClr>
            </a:gs>
          </a:gsLst>
          <a:lin ang="5400000" scaled="0"/>
        </a:gradFill>
      </a:fillStyleLst>
      <a:lnStyleLst>
        <a:ln w="285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01600" stA="26000" endPos="20000" dist="12700" dir="5400000" sy="-100000" rotWithShape="0"/>
          </a:effectLst>
        </a:effectStyle>
        <a:effectStyle>
          <a:effectLst>
            <a:outerShdw blurRad="444500" dist="317500" dir="5400000" sx="90000" sy="-2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chilly" dir="t"/>
          </a:scene3d>
          <a:sp3d contourW="12700" prstMaterial="softEdge">
            <a:bevelT w="63500" h="2540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30000">
              <a:schemeClr val="phClr">
                <a:tint val="10000"/>
                <a:alpha val="80000"/>
                <a:satMod val="300000"/>
              </a:schemeClr>
            </a:gs>
            <a:gs pos="100000">
              <a:schemeClr val="phClr">
                <a:tint val="80000"/>
                <a:shade val="100000"/>
                <a:alpha val="100000"/>
                <a:satMod val="200000"/>
              </a:schemeClr>
            </a:gs>
          </a:gsLst>
          <a:lin ang="5400000" scaled="1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スタジオ.thmx</Template>
  <TotalTime>450</TotalTime>
  <Words>1499</Words>
  <Application>Microsoft Macintosh PowerPoint</Application>
  <PresentationFormat>画面に合わせる (4:3)</PresentationFormat>
  <Paragraphs>158</Paragraphs>
  <Slides>21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3" baseType="lpstr">
      <vt:lpstr>スタジオ</vt:lpstr>
      <vt:lpstr>Excel.Chart.8</vt:lpstr>
      <vt:lpstr>1時限で理解する 統計の基礎</vt:lpstr>
      <vt:lpstr>今日の目的</vt:lpstr>
      <vt:lpstr>統計とは</vt:lpstr>
      <vt:lpstr>統計は数学の1分野である</vt:lpstr>
      <vt:lpstr>数学と統計学の違い</vt:lpstr>
      <vt:lpstr>確率と統計</vt:lpstr>
      <vt:lpstr>確率の例</vt:lpstr>
      <vt:lpstr>統計の非常に重要な概念</vt:lpstr>
      <vt:lpstr>平均</vt:lpstr>
      <vt:lpstr>平均の求め方</vt:lpstr>
      <vt:lpstr>平均を求める方法</vt:lpstr>
      <vt:lpstr>分散</vt:lpstr>
      <vt:lpstr>標準偏差</vt:lpstr>
      <vt:lpstr>サンプリングと母集団</vt:lpstr>
      <vt:lpstr>標本標準偏差</vt:lpstr>
      <vt:lpstr>確率分布</vt:lpstr>
      <vt:lpstr>正規分布</vt:lpstr>
      <vt:lpstr>正規分布であるなら</vt:lpstr>
      <vt:lpstr>推定と検定</vt:lpstr>
      <vt:lpstr>各種の統計解析</vt:lpstr>
      <vt:lpstr>統計の勉強方法</vt:lpstr>
    </vt:vector>
  </TitlesOfParts>
  <Company>msyk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1時限で理解する統計の基礎</dc:title>
  <dc:creator>msyk</dc:creator>
  <cp:lastModifiedBy>Masayuki Nii</cp:lastModifiedBy>
  <cp:revision>20</cp:revision>
  <cp:lastPrinted>2008-11-29T15:44:23Z</cp:lastPrinted>
  <dcterms:created xsi:type="dcterms:W3CDTF">2009-11-29T03:42:13Z</dcterms:created>
  <dcterms:modified xsi:type="dcterms:W3CDTF">2013-11-28T11:07:55Z</dcterms:modified>
</cp:coreProperties>
</file>